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3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</p:sldIdLst>
  <p:sldSz cy="5143500" cx="9144000"/>
  <p:notesSz cx="6858000" cy="9144000"/>
  <p:embeddedFontLst>
    <p:embeddedFont>
      <p:font typeface="Signika Negative"/>
      <p:regular r:id="rId36"/>
      <p:bold r:id="rId3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font" Target="fonts/SignikaNegative-bold.fntdata"/><Relationship Id="rId14" Type="http://schemas.openxmlformats.org/officeDocument/2006/relationships/slide" Target="slides/slide10.xml"/><Relationship Id="rId36" Type="http://schemas.openxmlformats.org/officeDocument/2006/relationships/font" Target="fonts/SignikaNegative-regular.fntdata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6" name="Shape 2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7" name="Shape 2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43" name="Shape 2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75461" y="41151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spcBef>
                <a:spcPts val="0"/>
              </a:spcBef>
              <a:buSzPct val="100000"/>
              <a:buFont typeface="Signika Negative"/>
              <a:defRPr sz="3000">
                <a:latin typeface="Signika Negative"/>
                <a:ea typeface="Signika Negative"/>
                <a:cs typeface="Signika Negative"/>
                <a:sym typeface="Signika Negative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457200" y="1280904"/>
            <a:ext cx="8229600" cy="3313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lank 1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75461" y="41151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spcBef>
                <a:spcPts val="0"/>
              </a:spcBef>
              <a:buSzPct val="100000"/>
              <a:buFont typeface="Signika Negative"/>
              <a:defRPr sz="3000">
                <a:latin typeface="Signika Negative"/>
                <a:ea typeface="Signika Negative"/>
                <a:cs typeface="Signika Negative"/>
                <a:sym typeface="Signika Negative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ontent 1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475461" y="41151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spcBef>
                <a:spcPts val="0"/>
              </a:spcBef>
              <a:buSzPct val="100000"/>
              <a:buFont typeface="Signika Negative"/>
              <a:defRPr sz="3000">
                <a:latin typeface="Signika Negative"/>
                <a:ea typeface="Signika Negative"/>
                <a:cs typeface="Signika Negative"/>
                <a:sym typeface="Signika Negative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457200" y="1280904"/>
            <a:ext cx="8229600" cy="3313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Clr>
                <a:srgbClr val="00FF00"/>
              </a:buClr>
              <a:defRPr>
                <a:solidFill>
                  <a:srgbClr val="00FF00"/>
                </a:solidFill>
              </a:defRPr>
            </a:lvl1pPr>
            <a:lvl2pPr lvl="1" rtl="0">
              <a:spcBef>
                <a:spcPts val="0"/>
              </a:spcBef>
              <a:buClr>
                <a:srgbClr val="00FF00"/>
              </a:buClr>
              <a:defRPr>
                <a:solidFill>
                  <a:srgbClr val="00FF00"/>
                </a:solidFill>
              </a:defRPr>
            </a:lvl2pPr>
            <a:lvl3pPr lvl="2" rtl="0">
              <a:spcBef>
                <a:spcPts val="0"/>
              </a:spcBef>
              <a:buClr>
                <a:srgbClr val="00FF00"/>
              </a:buClr>
              <a:defRPr>
                <a:solidFill>
                  <a:srgbClr val="00FF00"/>
                </a:solidFill>
              </a:defRPr>
            </a:lvl3pPr>
            <a:lvl4pPr lvl="3" rtl="0">
              <a:spcBef>
                <a:spcPts val="0"/>
              </a:spcBef>
              <a:buClr>
                <a:srgbClr val="00FF00"/>
              </a:buClr>
              <a:defRPr>
                <a:solidFill>
                  <a:srgbClr val="00FF00"/>
                </a:solidFill>
              </a:defRPr>
            </a:lvl4pPr>
            <a:lvl5pPr lvl="4" rtl="0">
              <a:spcBef>
                <a:spcPts val="0"/>
              </a:spcBef>
              <a:buClr>
                <a:srgbClr val="00FF00"/>
              </a:buClr>
              <a:defRPr>
                <a:solidFill>
                  <a:srgbClr val="00FF00"/>
                </a:solidFill>
              </a:defRPr>
            </a:lvl5pPr>
            <a:lvl6pPr lvl="5" rtl="0">
              <a:spcBef>
                <a:spcPts val="0"/>
              </a:spcBef>
              <a:buClr>
                <a:srgbClr val="00FF00"/>
              </a:buClr>
              <a:defRPr>
                <a:solidFill>
                  <a:srgbClr val="00FF00"/>
                </a:solidFill>
              </a:defRPr>
            </a:lvl6pPr>
            <a:lvl7pPr lvl="6" rtl="0">
              <a:spcBef>
                <a:spcPts val="0"/>
              </a:spcBef>
              <a:buClr>
                <a:srgbClr val="00FF00"/>
              </a:buClr>
              <a:defRPr>
                <a:solidFill>
                  <a:srgbClr val="00FF00"/>
                </a:solidFill>
              </a:defRPr>
            </a:lvl7pPr>
            <a:lvl8pPr lvl="7" rtl="0">
              <a:spcBef>
                <a:spcPts val="0"/>
              </a:spcBef>
              <a:buClr>
                <a:srgbClr val="00FF00"/>
              </a:buClr>
              <a:defRPr>
                <a:solidFill>
                  <a:srgbClr val="00FF00"/>
                </a:solidFill>
              </a:defRPr>
            </a:lvl8pPr>
            <a:lvl9pPr lvl="8" rtl="0">
              <a:spcBef>
                <a:spcPts val="0"/>
              </a:spcBef>
              <a:buClr>
                <a:srgbClr val="00FF00"/>
              </a:buClr>
              <a:defRPr>
                <a:solidFill>
                  <a:srgbClr val="00FF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lank 1 1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/>
        </p:nvSpPr>
        <p:spPr>
          <a:xfrm>
            <a:off x="475325" y="411500"/>
            <a:ext cx="8229600" cy="1506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Thank you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FFFFFF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Contact info: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855150" y="1917800"/>
            <a:ext cx="6690299" cy="2496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www.kernel.org/doc/Documentation/cgroups/cgroups.txt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man7.org/linux/man-pages/man7/capabilities.7.html" TargetMode="External"/><Relationship Id="rId4" Type="http://schemas.openxmlformats.org/officeDocument/2006/relationships/hyperlink" Target="https://www.kernel.org/pub/linux/libs/security/linux-privs/kernel-2.2/capfaq-0.2.txt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3.xml"/><Relationship Id="rId3" Type="http://schemas.openxmlformats.org/officeDocument/2006/relationships/hyperlink" Target="https://bugs.launchpad.net/ubuntu/+source/lxc/+bug/1244635" TargetMode="Externa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s://www.exploit-db.com/exploits/33808/" TargetMode="Externa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8.xml"/><Relationship Id="rId3" Type="http://schemas.openxmlformats.org/officeDocument/2006/relationships/hyperlink" Target="http://lwn.net/Articles/268783/" TargetMode="External"/><Relationship Id="rId4" Type="http://schemas.openxmlformats.org/officeDocument/2006/relationships/hyperlink" Target="https://www.win.tue.nl/~aeb/linux/hh/hh-12.html" TargetMode="Externa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2.jpg"/><Relationship Id="rId4" Type="http://schemas.openxmlformats.org/officeDocument/2006/relationships/image" Target="../media/image00.png"/><Relationship Id="rId5" Type="http://schemas.openxmlformats.org/officeDocument/2006/relationships/image" Target="../media/image01.jp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lwn.net/Articles/259217/" TargetMode="External"/><Relationship Id="rId4" Type="http://schemas.openxmlformats.org/officeDocument/2006/relationships/hyperlink" Target="http://linux.die.net/man/2/clone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Container Security</a:t>
            </a:r>
          </a:p>
        </p:txBody>
      </p:sp>
      <p:sp>
        <p:nvSpPr>
          <p:cNvPr id="66" name="Shape 66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Aleksey Zalesov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475461" y="411510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Playing with PID namespaces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457200" y="1280904"/>
            <a:ext cx="8229600" cy="3313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static char child_stack[1048576];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static int child_fn() {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printf("PID: %ld\n", (long)getpid());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return 0;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475461" y="411510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Playing with PID namespaces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457200" y="1280904"/>
            <a:ext cx="8229600" cy="3313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int main() {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pid_t child_pid = clone(child_fn, child_stack+1048576,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CLONE_NEWPID | SIGCHLD, NULL);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printf("clone() = %ld\n", (long)child_pid);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waitpid(child_pid, NULL, 0);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return 0;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475461" y="411510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Playing with PID namespaces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457200" y="1280904"/>
            <a:ext cx="8229600" cy="3313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$ sudo ./pid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clone() = 13175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PID: 1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475461" y="411510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Resources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457200" y="1280904"/>
            <a:ext cx="8229600" cy="3313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CPU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I/O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memory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network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https://www.kernel.org/doc/Documentation/cgroups/cgroups.txt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475461" y="411510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Demo: limiting I/O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457200" y="1280904"/>
            <a:ext cx="8229600" cy="3313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# yum install libcgroup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# sudo service cgconfig start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# ls /cgroup/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blkio  cpu  cpuacct  cpuset  devices  freezer  memory  net_cls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475461" y="411510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Demo: limiting I/O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457200" y="1280904"/>
            <a:ext cx="8229600" cy="3313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# cat /etc/cgconfig.conf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group limitio{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   blkio {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           blkio.throttle.read_bps_device = "8:0         2097152";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   }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475461" y="411510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Demo: limiting I/O</a:t>
            </a:r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457200" y="1280904"/>
            <a:ext cx="8229600" cy="3313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# vim /etc/cgrules.conf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*:hdparm        blkio   limitio/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# service cgred start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CGROUP_DAEMON="blkio:limitio"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x="475461" y="411510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Demo: limiting I/O</a:t>
            </a:r>
          </a:p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457200" y="1280904"/>
            <a:ext cx="8229600" cy="3313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# hdparm --direct -t /dev/sda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/dev/sda: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Timing O_DIRECT disk reads: 1332 MB in  3.01 seconds = 443.04 MB/sec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/dev/sda: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Timing O_DIRECT disk reads:   6 MB in  3.00 seconds =   2.00 MB/sec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475461" y="411510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Security policies</a:t>
            </a:r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457200" y="1280904"/>
            <a:ext cx="8229600" cy="3313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dropping capabilities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seccomp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SELinux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rPr lang="en"/>
              <a:t>Writing policies is hard!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rPr lang="en"/>
              <a:t>Who should write the policy for container?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x="475461" y="411510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Capabilities</a:t>
            </a:r>
          </a:p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457200" y="1280900"/>
            <a:ext cx="8386199" cy="3313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a partitioning of the all powerful root privilege into a set of distinct privileges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per-thread attribute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http://man7.org/linux/man-pages/man7/capabilities.7.html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https://www.kernel.org/pub/linux/libs/security/linux-privs/kernel-2.2/capfaq-0.2.txt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75461" y="411510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Agenda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280904"/>
            <a:ext cx="8229600" cy="3313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Who am I?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Technology: namespaces, resources and security policies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How to escape container and how to prevent the app from doing this?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475461" y="411510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Capabilities example</a:t>
            </a:r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457200" y="1280904"/>
            <a:ext cx="8229600" cy="3313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$ ls -l /bin/ping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-rwsr-xr-x. 1 root root 38200 Jul 23 17:55 /bin/ping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$ cp /bin/ping 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$ ./ping ya.ru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ping: icmp open socket: Operation not permitted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x="475461" y="411510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Capabilities example</a:t>
            </a:r>
          </a:p>
        </p:txBody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457200" y="1280904"/>
            <a:ext cx="8229600" cy="3313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$ sudo /usr/sbin/setcap cap_net_raw=ep ./ping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$ ./ping ya.ru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PING ya.ru (213.180.193.3) 56(84) bytes of data.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64 bytes from www.yandex.ru (213.180.193.3): icmp_seq=1 ttl=63 time=3.56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64 bytes from www.yandex.ru (213.180.193.3): icmp_seq=2 ttl=63 time=6.05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$ /usr/sbin/getcap ./ping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./ping = cap_net_raw+ep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type="title"/>
          </p:nvPr>
        </p:nvSpPr>
        <p:spPr>
          <a:xfrm>
            <a:off x="457211" y="2143059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How to escape from container?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type="title"/>
          </p:nvPr>
        </p:nvSpPr>
        <p:spPr>
          <a:xfrm>
            <a:off x="475461" y="411510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setuid executables in a container may compromise security on the host</a:t>
            </a:r>
          </a:p>
        </p:txBody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457200" y="1280904"/>
            <a:ext cx="8229600" cy="3313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https://bugs.launchpad.net/ubuntu/+source/lxc/+bug/1244635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/var/lib/lxc/NAME/rootfs/usr/bin/sudo -i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root access to the container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unprivileged access to the host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type="title"/>
          </p:nvPr>
        </p:nvSpPr>
        <p:spPr>
          <a:xfrm>
            <a:off x="475461" y="411510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to deal with it</a:t>
            </a:r>
          </a:p>
        </p:txBody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457200" y="1280904"/>
            <a:ext cx="8229600" cy="3313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# chmod 0700 /var/lib/lxc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# docker run -it --rm --cap-drop SETUID --cap-drop SETGID ...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// mounting filesystem with the nosuid attribute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# find / -perm -4000 -exec ls -l {} \; 2&gt;/dev/null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# sudo chmod u-s filename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>
            <p:ph type="title"/>
          </p:nvPr>
        </p:nvSpPr>
        <p:spPr>
          <a:xfrm>
            <a:off x="475461" y="411510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same UIDs</a:t>
            </a:r>
          </a:p>
        </p:txBody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457200" y="1280904"/>
            <a:ext cx="8229600" cy="3313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leak from one container running UID 1000 to another: the same user on host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Solution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user namespaces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container 1: UID 1000 =&gt; UID 12437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container 2: UID 1000 =&gt; UID 13337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type="title"/>
          </p:nvPr>
        </p:nvSpPr>
        <p:spPr>
          <a:xfrm>
            <a:off x="475461" y="411510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Privileged containers</a:t>
            </a:r>
          </a:p>
        </p:txBody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457200" y="1280899"/>
            <a:ext cx="8229600" cy="3568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https://www.exploit-db.com/exploits/33808/</a:t>
            </a:r>
            <a:r>
              <a:rPr lang="en"/>
              <a:t>  for Docker 0.11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 container can access ANY file on your host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Separate pid and net namespace, stripped caps and RO bind mounts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BUT we have </a:t>
            </a:r>
            <a:r>
              <a:rPr b="1" lang="en"/>
              <a:t>dac_override </a:t>
            </a:r>
            <a:r>
              <a:rPr lang="en"/>
              <a:t>and </a:t>
            </a:r>
            <a:r>
              <a:rPr b="1" lang="en"/>
              <a:t>dac_read_search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open_by_handle_at()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Inode of / is always 2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>
            <p:ph type="title"/>
          </p:nvPr>
        </p:nvSpPr>
        <p:spPr>
          <a:xfrm>
            <a:off x="475461" y="411510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Privileged containers</a:t>
            </a:r>
          </a:p>
        </p:txBody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x="457200" y="1280899"/>
            <a:ext cx="8229600" cy="3568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Run trusted code only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Map groups of mutually-trusted containers to separate machines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Use SELinux or AppArmor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Drop capabilities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>
            <p:ph type="title"/>
          </p:nvPr>
        </p:nvSpPr>
        <p:spPr>
          <a:xfrm>
            <a:off x="475461" y="411510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Buggy Kernel calls</a:t>
            </a:r>
          </a:p>
        </p:txBody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x="457200" y="1280904"/>
            <a:ext cx="8229600" cy="3313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all containers share the same kernel, so if the kernel call allows gaining extra access or leak data, container will get it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exploit example: vmsplice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prevent: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limit attack surface through security policies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use separate kernels on hypervisor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http://lwn.net/Articles/268783/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https://www.win.tue.nl/~aeb/linux/hh/hh-12.html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>
            <p:ph type="title"/>
          </p:nvPr>
        </p:nvSpPr>
        <p:spPr>
          <a:xfrm>
            <a:off x="457211" y="2143059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Sign your images!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475450" y="411500"/>
            <a:ext cx="40848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Who am I?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457200" y="1280900"/>
            <a:ext cx="4123200" cy="3313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Cloud Foundry engineer @ Altoros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PhysTech biophysics background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Mountaineering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60125" y="411500"/>
            <a:ext cx="4384674" cy="4384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98075" y="2808575"/>
            <a:ext cx="717180" cy="714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351550" y="2808575"/>
            <a:ext cx="1316774" cy="714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/>
          <p:nvPr>
            <p:ph type="title"/>
          </p:nvPr>
        </p:nvSpPr>
        <p:spPr>
          <a:xfrm>
            <a:off x="475461" y="411510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Conclusion</a:t>
            </a:r>
          </a:p>
        </p:txBody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x="457200" y="1280904"/>
            <a:ext cx="8229600" cy="3313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containers are fast and provide fine level of isolation for trusted apps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effort required for safely running untrusted apps in non-privileged mode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not safe to run untrusted apps in privileged mode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/>
          <p:nvPr>
            <p:ph idx="1" type="body"/>
          </p:nvPr>
        </p:nvSpPr>
        <p:spPr>
          <a:xfrm>
            <a:off x="855150" y="1917800"/>
            <a:ext cx="6690299" cy="2496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Aleksey Zalesov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aleksey.zalesov@altoros.com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skype: aleksey_zalesov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twitter: @azalesov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457211" y="2143059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Technology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rPr lang="en" sz="2400"/>
              <a:t>namespaces, resources and security policies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75461" y="411510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Namespaces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457200" y="1280904"/>
            <a:ext cx="8229600" cy="3313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Filesystem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PIDs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UIDs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network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hostname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PID namespaces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 kernel 2.6.24 since 2008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http://lwn.net/Articles/259217/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CLONE_NEWPID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http://linux.die.net/man/2/clone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475461" y="411510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Before PID namespaces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457200" y="1280904"/>
            <a:ext cx="8229600" cy="3313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struct pid {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atomic_t count;							/* reference counter */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int nr;					 				/* the pid value */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struct hlist_node pid_chain;				/* hash chain */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struct hlist_head tasks[PIDTYPE_MAX];		/* lists of tasks */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struct rcu_head rcu;						/* RCU helper */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 };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475461" y="411510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After PID namespaces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457200" y="1280904"/>
            <a:ext cx="8229600" cy="3313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   struct upid {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int nr;						/* moved from struct pid */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struct pid_namespace *ns;		/* the namespace this value is visible in */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struct hlist_node pid_chain;	/* moved from struct pid */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 };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475461" y="411510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After PID namespaces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457200" y="1280904"/>
            <a:ext cx="8229600" cy="3313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   struct pid {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atomic_t count;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struct hlist_head tasks[PIDTYPE_MAX];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struct rcu_head rcu;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int level;									/* the number of upids */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struct upid numbers[0];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 };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