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CBCB"/>
    <a:srgbClr val="FFFF00"/>
    <a:srgbClr val="FF3300"/>
    <a:srgbClr val="00CCFF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4437063"/>
            <a:ext cx="6400800" cy="1201737"/>
          </a:xfrm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87350" y="0"/>
            <a:ext cx="1447800" cy="6856413"/>
          </a:xfrm>
          <a:prstGeom prst="rect">
            <a:avLst/>
          </a:prstGeom>
          <a:gradFill rotWithShape="0">
            <a:gsLst>
              <a:gs pos="0">
                <a:srgbClr val="0066CC">
                  <a:gamma/>
                  <a:shade val="61961"/>
                  <a:invGamma/>
                </a:srgbClr>
              </a:gs>
              <a:gs pos="50000">
                <a:srgbClr val="0066CC">
                  <a:alpha val="50000"/>
                </a:srgbClr>
              </a:gs>
              <a:gs pos="100000">
                <a:srgbClr val="0066CC">
                  <a:gamma/>
                  <a:shade val="61961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rtl="1"/>
            <a:endParaRPr lang="ru-RU" sz="2400">
              <a:latin typeface="Times New Roman" pitchFamily="18" charset="0"/>
              <a:cs typeface="Times New Roman (Hebrew)" charset="-79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rgbClr val="00CC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rtl="1"/>
            <a:endParaRPr lang="ru-RU" sz="2400">
              <a:latin typeface="Times New Roman" pitchFamily="18" charset="0"/>
              <a:cs typeface="Times New Roman (Hebrew)" charset="-79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 flipH="1">
            <a:off x="687388" y="2438400"/>
            <a:ext cx="8456612" cy="762000"/>
          </a:xfrm>
          <a:prstGeom prst="rect">
            <a:avLst/>
          </a:prstGeom>
          <a:gradFill rotWithShape="0">
            <a:gsLst>
              <a:gs pos="0">
                <a:srgbClr val="0066CC">
                  <a:alpha val="50000"/>
                </a:srgbClr>
              </a:gs>
              <a:gs pos="100000">
                <a:srgbClr val="0066CC">
                  <a:gamma/>
                  <a:shade val="15294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rtl="1"/>
            <a:endParaRPr lang="ru-RU" sz="2400">
              <a:latin typeface="Times New Roman" pitchFamily="18" charset="0"/>
              <a:cs typeface="Times New Roman (Hebrew)" charset="-79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20938"/>
            <a:ext cx="7989888" cy="7921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90A6AE-4156-41E0-BC17-F8280CAEC0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574BD-ACC5-45E7-A1C3-C2A8BCFCBB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78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78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D9112-BFD2-42CE-95E5-C8A361A5E2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5ECFD-2AF6-4EDC-BEE1-B3103C07CC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B5CE8-D3D7-490C-AA9D-7A7ED766E6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65D47-3968-4532-B441-338DFC5BEB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35150" y="1600200"/>
            <a:ext cx="3452813" cy="499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0363" y="1600200"/>
            <a:ext cx="3452812" cy="499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0E114-B650-4DF4-A880-8480B28124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B3C21-1EC3-4C7F-A9FC-4E39872C78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FCF06-4364-4D05-AFC9-367C80589A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DD6EA-067F-4636-8848-2383962B3B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A57F9-CCE1-4548-B637-F2D7DDB9E8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219DA-8059-476E-93DC-89BE786F16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F495D-BFDA-4598-8CA0-8C33EAC486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5353A-BA8B-4DCC-9A97-3464139C58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6600" y="260350"/>
            <a:ext cx="2057400" cy="6337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60350"/>
            <a:ext cx="6019800" cy="6337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6D5C3-3463-4379-B359-CBC1CA6AD7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6A7E8-6D45-417D-815C-49F4E38DF6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2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2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4CA8B-0F58-4ED1-B7AC-ECE9D93025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13250-1521-4C42-952F-6252D9C9FA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514C4-43B3-4EAB-B4DC-611B08BB90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E777B-A3EC-4F22-84D6-85062F2A68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6C2F4-936B-47AF-94F2-7DA9CA54D1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AEA9A-9E97-49F4-90A3-11B8C7DA00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95288" y="1268413"/>
            <a:ext cx="4724400" cy="152400"/>
          </a:xfrm>
          <a:prstGeom prst="rect">
            <a:avLst/>
          </a:prstGeom>
          <a:solidFill>
            <a:srgbClr val="00CC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rtl="1"/>
            <a:endParaRPr lang="ru-RU" sz="2400">
              <a:latin typeface="Times New Roman" pitchFamily="18" charset="0"/>
              <a:cs typeface="Times New Roman (Hebrew)" charset="-79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27088" y="6629400"/>
            <a:ext cx="3505200" cy="227013"/>
          </a:xfrm>
          <a:prstGeom prst="rect">
            <a:avLst/>
          </a:prstGeom>
          <a:gradFill rotWithShape="0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rtl="1"/>
            <a:endParaRPr kumimoji="1" lang="ru-RU" sz="2400">
              <a:latin typeface="Times New Roman" pitchFamily="18" charset="0"/>
              <a:cs typeface="Times New Roman (Hebrew)" charset="-79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664B6E-30FB-4F03-9400-2E82D457D31C}" type="slidenum">
              <a:rPr lang="ru-RU"/>
              <a:pPr/>
              <a:t>‹#›</a:t>
            </a:fld>
            <a:endParaRPr lang="ru-RU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0" y="6453188"/>
          <a:ext cx="9144000" cy="404812"/>
        </p:xfrm>
        <a:graphic>
          <a:graphicData uri="http://schemas.openxmlformats.org/presentationml/2006/ole">
            <p:oleObj spid="_x0000_s1035" name="Photo Editor Photo" r:id="rId14" imgW="4761905" imgH="857143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 descr="sky"/>
          <p:cNvPicPr>
            <a:picLocks noChangeAspect="1" noChangeArrowheads="1"/>
          </p:cNvPicPr>
          <p:nvPr/>
        </p:nvPicPr>
        <p:blipFill>
          <a:blip r:embed="rId13" cstate="print"/>
          <a:srcRect r="86162"/>
          <a:stretch>
            <a:fillRect/>
          </a:stretch>
        </p:blipFill>
        <p:spPr bwMode="auto">
          <a:xfrm>
            <a:off x="387350" y="0"/>
            <a:ext cx="1419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60350"/>
            <a:ext cx="82296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0"/>
            <a:ext cx="7058025" cy="499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DB4BE7-973E-4890-8394-FB268319A41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051050" y="1268413"/>
            <a:ext cx="7092950" cy="71437"/>
          </a:xfrm>
          <a:prstGeom prst="rect">
            <a:avLst/>
          </a:prstGeom>
          <a:solidFill>
            <a:srgbClr val="00CC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rtl="1"/>
            <a:endParaRPr lang="ru-RU" sz="2400">
              <a:latin typeface="Times New Roman" pitchFamily="18" charset="0"/>
              <a:cs typeface="Times New Roman (Hebrew)" charset="-79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 flipH="1">
            <a:off x="687388" y="260350"/>
            <a:ext cx="8456612" cy="865188"/>
          </a:xfrm>
          <a:prstGeom prst="rect">
            <a:avLst/>
          </a:prstGeom>
          <a:gradFill rotWithShape="0">
            <a:gsLst>
              <a:gs pos="0">
                <a:srgbClr val="0066CC">
                  <a:alpha val="50000"/>
                </a:srgbClr>
              </a:gs>
              <a:gs pos="100000">
                <a:srgbClr val="0066CC">
                  <a:gamma/>
                  <a:shade val="15294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rtl="1"/>
            <a:endParaRPr lang="ru-RU" sz="2400">
              <a:latin typeface="Times New Roman" pitchFamily="18" charset="0"/>
              <a:cs typeface="Times New Roman (Hebrew)" charset="-79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112" y="2132856"/>
            <a:ext cx="7989888" cy="1728192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C&amp;B</a:t>
            </a:r>
            <a:r>
              <a:rPr lang="ru-RU" dirty="0"/>
              <a:t>  - «горячая </a:t>
            </a:r>
            <a:r>
              <a:rPr lang="en-US" dirty="0"/>
              <a:t>HR </a:t>
            </a:r>
            <a:r>
              <a:rPr lang="ru-RU" dirty="0"/>
              <a:t>точка» современного бизнеса.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933056"/>
            <a:ext cx="6400800" cy="2592288"/>
          </a:xfrm>
        </p:spPr>
        <p:txBody>
          <a:bodyPr/>
          <a:lstStyle/>
          <a:p>
            <a:pPr algn="l"/>
            <a:r>
              <a:rPr lang="ru-RU" dirty="0" smtClean="0"/>
              <a:t>Как удержать сотрудников и тратить минимум на ФОТ?</a:t>
            </a:r>
          </a:p>
          <a:p>
            <a:pPr algn="l"/>
            <a:endParaRPr lang="ru-RU" dirty="0" smtClean="0">
              <a:solidFill>
                <a:schemeClr val="accent6"/>
              </a:solidFill>
            </a:endParaRPr>
          </a:p>
          <a:p>
            <a:pPr algn="r"/>
            <a:r>
              <a:rPr lang="ru-RU" sz="2600" dirty="0" smtClean="0">
                <a:solidFill>
                  <a:schemeClr val="bg1"/>
                </a:solidFill>
              </a:rPr>
              <a:t>Элеонора Якименко</a:t>
            </a:r>
          </a:p>
          <a:p>
            <a:pPr algn="r"/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</a:rPr>
              <a:t>HR</a:t>
            </a: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</a:rPr>
              <a:t>-эксперт</a:t>
            </a:r>
            <a:endParaRPr lang="en-US" sz="26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15407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14338" name="Picture 2" descr="C:\1_Elya's documents\картинки\1330263769_sozdanie-saitov-besplat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068960"/>
            <a:ext cx="5246836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Почему «горячая точка»?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1944216"/>
          </a:xfrm>
        </p:spPr>
        <p:txBody>
          <a:bodyPr/>
          <a:lstStyle/>
          <a:p>
            <a:r>
              <a:rPr lang="ru-RU" dirty="0" smtClean="0"/>
              <a:t>Демографические явления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dirty="0" smtClean="0"/>
              <a:t>Поколение </a:t>
            </a:r>
            <a:r>
              <a:rPr lang="en-US" dirty="0" smtClean="0"/>
              <a:t>Y </a:t>
            </a:r>
            <a:r>
              <a:rPr lang="ru-RU" dirty="0" smtClean="0"/>
              <a:t>и </a:t>
            </a:r>
            <a:r>
              <a:rPr lang="en-US" dirty="0" smtClean="0"/>
              <a:t>Z </a:t>
            </a:r>
            <a:endParaRPr lang="ru-RU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ru-RU" sz="2000" dirty="0"/>
          </a:p>
        </p:txBody>
      </p:sp>
      <p:pic>
        <p:nvPicPr>
          <p:cNvPr id="12296" name="Picture 8" descr="C:\Users\Elya\AppData\Local\Microsoft\Windows\Temporary Internet Files\Content.IE5\OIJOCK1B\MC9002807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052736"/>
            <a:ext cx="2508250" cy="2590800"/>
          </a:xfrm>
          <a:prstGeom prst="rect">
            <a:avLst/>
          </a:prstGeom>
          <a:noFill/>
        </p:spPr>
      </p:pic>
      <p:pic>
        <p:nvPicPr>
          <p:cNvPr id="12299" name="Picture 11" descr="C:\Users\Elya\AppData\Local\Microsoft\Windows\Temporary Internet Files\Content.IE5\OIJOCK1B\MC90007872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89040"/>
            <a:ext cx="1949082" cy="2160240"/>
          </a:xfrm>
          <a:prstGeom prst="rect">
            <a:avLst/>
          </a:prstGeom>
          <a:noFill/>
        </p:spPr>
      </p:pic>
      <p:sp>
        <p:nvSpPr>
          <p:cNvPr id="29" name="Содержимое 2"/>
          <p:cNvSpPr txBox="1">
            <a:spLocks/>
          </p:cNvSpPr>
          <p:nvPr/>
        </p:nvSpPr>
        <p:spPr bwMode="auto">
          <a:xfrm>
            <a:off x="2483768" y="3429000"/>
            <a:ext cx="6429400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Кризисное и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пост-кризисное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отношение к затратам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Самая защищенная точка в ТК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Управленческая 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ФОТ / Доходы = 30%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dirty="0" smtClean="0"/>
              <a:t>Доходы – цифра фактическая</a:t>
            </a:r>
          </a:p>
          <a:p>
            <a:pPr algn="ctr">
              <a:buNone/>
            </a:pPr>
            <a:r>
              <a:rPr lang="ru-RU" dirty="0" smtClean="0"/>
              <a:t>ФОТ – цифра планируемая далеко на вперед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Как решить эту задачу?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11960" y="2348880"/>
            <a:ext cx="484632" cy="792088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14" name="Picture 2" descr="C:\Users\Elya\AppData\Local\Microsoft\Windows\Temporary Internet Files\Content.IE5\5WLM9A58\MC90043316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293096"/>
            <a:ext cx="1720280" cy="1291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Как сделать ФОТ гибким?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Picture 21" descr="C:\Users\Elya\AppData\Local\Microsoft\Windows\Temporary Internet Files\Content.IE5\5WLM9A58\MP900390484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196752"/>
            <a:ext cx="3229344" cy="4607617"/>
          </a:xfrm>
          <a:prstGeom prst="rect">
            <a:avLst/>
          </a:prstGeom>
          <a:noFill/>
        </p:spPr>
      </p:pic>
      <p:sp>
        <p:nvSpPr>
          <p:cNvPr id="8" name="Куб 7"/>
          <p:cNvSpPr/>
          <p:nvPr/>
        </p:nvSpPr>
        <p:spPr>
          <a:xfrm>
            <a:off x="395536" y="2060848"/>
            <a:ext cx="1216152" cy="1216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г</a:t>
            </a:r>
            <a:r>
              <a:rPr lang="ru-RU" b="1" dirty="0" smtClean="0">
                <a:solidFill>
                  <a:schemeClr val="tx1"/>
                </a:solidFill>
              </a:rPr>
              <a:t>арант.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Куб 8"/>
          <p:cNvSpPr/>
          <p:nvPr/>
        </p:nvSpPr>
        <p:spPr>
          <a:xfrm>
            <a:off x="395536" y="4077072"/>
            <a:ext cx="1216152" cy="1216152"/>
          </a:xfrm>
          <a:prstGeom prst="cube">
            <a:avLst/>
          </a:prstGeom>
          <a:solidFill>
            <a:srgbClr val="D3CB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Оклад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Куб 9"/>
          <p:cNvSpPr/>
          <p:nvPr/>
        </p:nvSpPr>
        <p:spPr>
          <a:xfrm>
            <a:off x="1979712" y="1844824"/>
            <a:ext cx="1440160" cy="128816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 </a:t>
            </a:r>
            <a:r>
              <a:rPr lang="ru-RU" b="1" dirty="0" err="1" smtClean="0">
                <a:solidFill>
                  <a:schemeClr val="tx1"/>
                </a:solidFill>
              </a:rPr>
              <a:t>планир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Куб 10"/>
          <p:cNvSpPr/>
          <p:nvPr/>
        </p:nvSpPr>
        <p:spPr>
          <a:xfrm>
            <a:off x="3707904" y="1628800"/>
            <a:ext cx="1512168" cy="144016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 сверх плана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Куб 11"/>
          <p:cNvSpPr/>
          <p:nvPr/>
        </p:nvSpPr>
        <p:spPr>
          <a:xfrm>
            <a:off x="3635896" y="4365104"/>
            <a:ext cx="1512168" cy="1512168"/>
          </a:xfrm>
          <a:prstGeom prst="cube">
            <a:avLst/>
          </a:prstGeom>
          <a:solidFill>
            <a:srgbClr val="D3CB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Акселератор за </a:t>
            </a:r>
            <a:r>
              <a:rPr lang="ru-RU" b="1" dirty="0" err="1" smtClean="0">
                <a:solidFill>
                  <a:schemeClr val="tx1"/>
                </a:solidFill>
              </a:rPr>
              <a:t>перевып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1979712" y="4221088"/>
            <a:ext cx="1368152" cy="1368152"/>
          </a:xfrm>
          <a:prstGeom prst="cube">
            <a:avLst/>
          </a:prstGeom>
          <a:solidFill>
            <a:srgbClr val="D3CB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Премия </a:t>
            </a:r>
            <a:r>
              <a:rPr lang="ru-RU" b="1" dirty="0" err="1" smtClean="0">
                <a:solidFill>
                  <a:schemeClr val="tx1"/>
                </a:solidFill>
              </a:rPr>
              <a:t>планир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755576" y="3429000"/>
            <a:ext cx="360040" cy="50405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2483768" y="3356992"/>
            <a:ext cx="360040" cy="64807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211960" y="3212976"/>
            <a:ext cx="360040" cy="93610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Как уменьшить ФОТ?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Picture 24" descr="C:\Users\Elya\AppData\Local\Microsoft\Windows\Temporary Internet Files\Content.IE5\584SUK84\MP9003860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3034623" cy="4248472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779912" y="1844824"/>
            <a:ext cx="5050904" cy="4176464"/>
          </a:xfrm>
        </p:spPr>
        <p:txBody>
          <a:bodyPr/>
          <a:lstStyle/>
          <a:p>
            <a:r>
              <a:rPr lang="ru-RU" dirty="0" smtClean="0"/>
              <a:t>Меньше персонала</a:t>
            </a:r>
          </a:p>
          <a:p>
            <a:r>
              <a:rPr lang="ru-RU" dirty="0" smtClean="0"/>
              <a:t>Меньше руководителей</a:t>
            </a:r>
          </a:p>
          <a:p>
            <a:r>
              <a:rPr lang="en-US" dirty="0" smtClean="0"/>
              <a:t>Outsourcing </a:t>
            </a:r>
            <a:endParaRPr lang="ru-RU" dirty="0"/>
          </a:p>
          <a:p>
            <a:r>
              <a:rPr lang="ru-RU" dirty="0" smtClean="0"/>
              <a:t>Подрядные работы</a:t>
            </a:r>
          </a:p>
          <a:p>
            <a:r>
              <a:rPr lang="ru-RU" dirty="0" smtClean="0"/>
              <a:t>Сдельная оплата</a:t>
            </a:r>
          </a:p>
          <a:p>
            <a:r>
              <a:rPr lang="ru-RU" dirty="0" smtClean="0"/>
              <a:t>Надомный труд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А удерживать-то как?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Picture 2" descr="D:\Картинки\x_8b3a71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44824"/>
            <a:ext cx="6912768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922337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Решаем конкретные проблемы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Проблема 1: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Кандидат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хочет больше, чем мы платим его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коллегам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Руководитель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требует человека и готов брать его на любых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условиях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Что </a:t>
            </a:r>
            <a:r>
              <a:rPr lang="ru-RU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делать? Заваливать проект или нарушить баланс?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922337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Решаем конкретные проблемы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Проблема 2: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Сотрудник грозится уйти в другую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компанию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 очень важен для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проекта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/>
              <a:t>Оставить можно только увеличением </a:t>
            </a:r>
            <a:r>
              <a:rPr lang="ru-RU" dirty="0" smtClean="0"/>
              <a:t>ЗП</a:t>
            </a:r>
            <a:endParaRPr lang="ru-RU" dirty="0" smtClean="0"/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Что </a:t>
            </a:r>
            <a:r>
              <a:rPr lang="ru-RU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делать? Заваливать проект или нарушить баланс?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922337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Решаем конкретные проблемы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Проблема 3: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рынок пришла новая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компания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/>
              <a:t>Их ЗП выше, наши люди начинают уходить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Что </a:t>
            </a:r>
            <a:r>
              <a:rPr lang="ru-RU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делать?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plyMe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ApplyMe2</Template>
  <TotalTime>82</TotalTime>
  <Words>203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ApplyMe2</vt:lpstr>
      <vt:lpstr>Специальное оформление</vt:lpstr>
      <vt:lpstr>Photo Editor Photo</vt:lpstr>
      <vt:lpstr>C&amp;B  - «горячая HR точка» современного бизнеса.   </vt:lpstr>
      <vt:lpstr>Почему «горячая точка»?</vt:lpstr>
      <vt:lpstr>Управленческая задача</vt:lpstr>
      <vt:lpstr>Как сделать ФОТ гибким?</vt:lpstr>
      <vt:lpstr>Как уменьшить ФОТ?</vt:lpstr>
      <vt:lpstr>А удерживать-то как?</vt:lpstr>
      <vt:lpstr>Решаем конкретные проблемы</vt:lpstr>
      <vt:lpstr>Решаем конкретные проблемы</vt:lpstr>
      <vt:lpstr>Решаем конкретные проблемы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Elya</dc:creator>
  <cp:lastModifiedBy>Elya</cp:lastModifiedBy>
  <cp:revision>10</cp:revision>
  <dcterms:created xsi:type="dcterms:W3CDTF">2012-10-13T08:45:43Z</dcterms:created>
  <dcterms:modified xsi:type="dcterms:W3CDTF">2012-10-14T18:44:27Z</dcterms:modified>
</cp:coreProperties>
</file>